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handoutMasterIdLst>
    <p:handoutMasterId r:id="rId12"/>
  </p:handoutMasterIdLst>
  <p:sldIdLst>
    <p:sldId id="267" r:id="rId2"/>
    <p:sldId id="269" r:id="rId3"/>
    <p:sldId id="260" r:id="rId4"/>
    <p:sldId id="261" r:id="rId5"/>
    <p:sldId id="262" r:id="rId6"/>
    <p:sldId id="263" r:id="rId7"/>
    <p:sldId id="264" r:id="rId8"/>
    <p:sldId id="265" r:id="rId9"/>
    <p:sldId id="270" r:id="rId10"/>
    <p:sldId id="272" r:id="rId11"/>
  </p:sldIdLst>
  <p:sldSz cx="9144000" cy="6858000" type="screen4x3"/>
  <p:notesSz cx="7086600" cy="9024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23"/>
  </p:normalViewPr>
  <p:slideViewPr>
    <p:cSldViewPr>
      <p:cViewPr varScale="1">
        <p:scale>
          <a:sx n="86" d="100"/>
          <a:sy n="86" d="100"/>
        </p:scale>
        <p:origin x="17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83C44-ED05-4050-8FFB-7AD8347689B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2125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8572125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C43F8-0B6E-4359-819A-6A622EAF1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00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758EEA2-E23A-4042-81AA-996F50037C40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55FC3EB-FB05-4FC6-B864-099850AE8F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PROSES PENELITIAN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       </a:t>
            </a:r>
            <a:r>
              <a:rPr lang="en-US" sz="2400" dirty="0" err="1"/>
              <a:t>Masalah</a:t>
            </a:r>
            <a:r>
              <a:rPr lang="en-US" sz="2400" dirty="0"/>
              <a:t>/</a:t>
            </a:r>
            <a:r>
              <a:rPr lang="en-US" sz="2400" dirty="0" err="1"/>
              <a:t>pertanyaan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             </a:t>
            </a:r>
            <a:r>
              <a:rPr lang="en-US" sz="2400" dirty="0" err="1"/>
              <a:t>telaah</a:t>
            </a:r>
            <a:r>
              <a:rPr lang="en-US" sz="2400" dirty="0"/>
              <a:t> </a:t>
            </a:r>
            <a:r>
              <a:rPr lang="en-US" sz="2400" dirty="0" err="1"/>
              <a:t>teoritis</a:t>
            </a:r>
            <a:r>
              <a:rPr lang="en-US" sz="2400" dirty="0"/>
              <a:t>                               </a:t>
            </a:r>
            <a:r>
              <a:rPr lang="en-US" sz="2400" dirty="0" err="1"/>
              <a:t>hipotesis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sz="2400" dirty="0"/>
              <a:t>             </a:t>
            </a:r>
            <a:r>
              <a:rPr lang="en-US" sz="2400" dirty="0" err="1"/>
              <a:t>Pengujian</a:t>
            </a:r>
            <a:r>
              <a:rPr lang="en-US" sz="2400" dirty="0"/>
              <a:t> </a:t>
            </a:r>
            <a:r>
              <a:rPr lang="en-US" sz="2400" dirty="0" err="1"/>
              <a:t>fakta</a:t>
            </a:r>
            <a:r>
              <a:rPr lang="en-US" sz="2400" dirty="0"/>
              <a:t>                       </a:t>
            </a:r>
            <a:r>
              <a:rPr lang="en-US" sz="2400" dirty="0" err="1"/>
              <a:t>hasil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                                                </a:t>
            </a:r>
            <a:r>
              <a:rPr lang="en-US" sz="2400" dirty="0" err="1"/>
              <a:t>kesimpulan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790700" y="5105400"/>
            <a:ext cx="342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790700" y="3352800"/>
            <a:ext cx="342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191000" y="3352800"/>
            <a:ext cx="1981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438996" y="4954385"/>
            <a:ext cx="1352204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664729" y="3505200"/>
            <a:ext cx="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790700" y="2743200"/>
            <a:ext cx="0" cy="2362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743700" y="4114800"/>
            <a:ext cx="438496" cy="8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7162800" y="4123113"/>
            <a:ext cx="19396" cy="982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685800" y="5334000"/>
            <a:ext cx="487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685800" y="2590800"/>
            <a:ext cx="0" cy="274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85800" y="25908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92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KARAKTERISTIK METODE KUANTITAIF DAN KUALITATIF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en-US" sz="3200" dirty="0" err="1"/>
              <a:t>Metode</a:t>
            </a:r>
            <a:r>
              <a:rPr lang="en-US" sz="3200" dirty="0"/>
              <a:t> </a:t>
            </a:r>
            <a:r>
              <a:rPr lang="en-US" sz="3200" dirty="0" err="1"/>
              <a:t>kuantitatif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en-US" b="1" dirty="0" err="1"/>
              <a:t>Desain</a:t>
            </a:r>
            <a:r>
              <a:rPr lang="en-US" b="1" dirty="0"/>
              <a:t> </a:t>
            </a:r>
            <a:r>
              <a:rPr lang="en-US" dirty="0"/>
              <a:t>: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/>
              <a:t>Spesifik</a:t>
            </a:r>
            <a:r>
              <a:rPr lang="en-US" dirty="0"/>
              <a:t>, </a:t>
            </a:r>
            <a:r>
              <a:rPr lang="en-US" dirty="0" err="1"/>
              <a:t>jelas</a:t>
            </a:r>
            <a:r>
              <a:rPr lang="en-US" dirty="0"/>
              <a:t>, </a:t>
            </a:r>
            <a:r>
              <a:rPr lang="en-US" dirty="0" err="1"/>
              <a:t>rinci</a:t>
            </a:r>
            <a:endParaRPr lang="en-US" dirty="0"/>
          </a:p>
          <a:p>
            <a:pPr marL="457200" indent="-457200">
              <a:buFont typeface="+mj-lt"/>
              <a:buAutoNum type="alphaLcPeriod"/>
            </a:pP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mantap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awal</a:t>
            </a:r>
            <a:endParaRPr lang="en-US" dirty="0"/>
          </a:p>
          <a:p>
            <a:pPr marL="457200" indent="-457200">
              <a:buFont typeface="+mj-lt"/>
              <a:buAutoNum type="alphaLcPeriod"/>
            </a:pP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pegangan</a:t>
            </a:r>
            <a:r>
              <a:rPr lang="en-US" dirty="0"/>
              <a:t> </a:t>
            </a:r>
            <a:r>
              <a:rPr lang="en-US" dirty="0" err="1"/>
              <a:t>langkah</a:t>
            </a:r>
            <a:r>
              <a:rPr lang="en-US" dirty="0"/>
              <a:t> demi </a:t>
            </a:r>
            <a:r>
              <a:rPr lang="en-US" dirty="0" err="1"/>
              <a:t>langkah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10000"/>
          </a:bodyPr>
          <a:lstStyle/>
          <a:p>
            <a:pPr algn="ctr"/>
            <a:r>
              <a:rPr lang="en-US" sz="3200" dirty="0" err="1"/>
              <a:t>Metode</a:t>
            </a:r>
            <a:r>
              <a:rPr lang="en-US" sz="3200" dirty="0"/>
              <a:t> </a:t>
            </a:r>
            <a:r>
              <a:rPr lang="en-US" sz="3200" dirty="0" err="1"/>
              <a:t>kualitatif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b="1" dirty="0" err="1"/>
              <a:t>Desain</a:t>
            </a:r>
            <a:r>
              <a:rPr lang="en-US" dirty="0"/>
              <a:t> :</a:t>
            </a:r>
          </a:p>
          <a:p>
            <a:pPr marL="457200" indent="-457200">
              <a:buAutoNum type="alphaLcPeriod"/>
            </a:pPr>
            <a:r>
              <a:rPr lang="en-US" dirty="0" err="1"/>
              <a:t>Umum</a:t>
            </a:r>
            <a:endParaRPr lang="en-US" dirty="0"/>
          </a:p>
          <a:p>
            <a:pPr marL="457200" indent="-457200">
              <a:buAutoNum type="alphaLcPeriod"/>
            </a:pPr>
            <a:r>
              <a:rPr lang="en-US" dirty="0" err="1"/>
              <a:t>Fleksibel</a:t>
            </a:r>
            <a:endParaRPr lang="en-US" dirty="0"/>
          </a:p>
          <a:p>
            <a:pPr marL="457200" indent="-457200">
              <a:buAutoNum type="alphaLcPeriod"/>
            </a:pP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penelitian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0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/>
              <a:t>Sambungan</a:t>
            </a:r>
            <a:r>
              <a:rPr lang="en-US" sz="2400" dirty="0"/>
              <a:t>……..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914400"/>
            <a:ext cx="4038600" cy="52117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2. </a:t>
            </a:r>
            <a:r>
              <a:rPr lang="en-US" sz="2400" b="1" dirty="0" err="1"/>
              <a:t>Tujuan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antar</a:t>
            </a:r>
            <a:r>
              <a:rPr lang="en-US" sz="2400" dirty="0"/>
              <a:t> </a:t>
            </a:r>
            <a:r>
              <a:rPr lang="en-US" sz="2400" dirty="0" err="1"/>
              <a:t>variabel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Menguji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Mencari</a:t>
            </a:r>
            <a:r>
              <a:rPr lang="en-US" sz="2400" dirty="0"/>
              <a:t> </a:t>
            </a:r>
            <a:r>
              <a:rPr lang="en-US" sz="2400" dirty="0" err="1"/>
              <a:t>generalisasi</a:t>
            </a:r>
            <a:r>
              <a:rPr lang="en-US" sz="2400" dirty="0"/>
              <a:t> yang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prediktif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3. </a:t>
            </a:r>
            <a:r>
              <a:rPr lang="en-US" sz="2400" b="1" dirty="0" err="1"/>
              <a:t>Teknik</a:t>
            </a:r>
            <a:r>
              <a:rPr lang="en-US" sz="2400" b="1" dirty="0"/>
              <a:t> </a:t>
            </a:r>
            <a:r>
              <a:rPr lang="en-US" sz="2400" b="1" dirty="0" err="1"/>
              <a:t>Pengumpulan</a:t>
            </a:r>
            <a:r>
              <a:rPr lang="en-US" sz="2400" b="1" dirty="0"/>
              <a:t> Data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Kuisioner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Observasi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wawancara</a:t>
            </a:r>
            <a:r>
              <a:rPr lang="en-US" sz="2400" dirty="0"/>
              <a:t> </a:t>
            </a:r>
            <a:r>
              <a:rPr lang="en-US" sz="2400" dirty="0" err="1"/>
              <a:t>terstruktur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990600"/>
            <a:ext cx="4038600" cy="5135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2. </a:t>
            </a:r>
            <a:r>
              <a:rPr lang="en-US" sz="2400" b="1" dirty="0" err="1"/>
              <a:t>Tujuan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Menemukan</a:t>
            </a:r>
            <a:r>
              <a:rPr lang="en-US" sz="2400" dirty="0"/>
              <a:t> </a:t>
            </a:r>
            <a:r>
              <a:rPr lang="en-US" sz="2400" dirty="0" err="1"/>
              <a:t>pola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yang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interaktif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Menemukan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Menggambarkan</a:t>
            </a:r>
            <a:r>
              <a:rPr lang="en-US" sz="2400" dirty="0"/>
              <a:t> </a:t>
            </a:r>
            <a:r>
              <a:rPr lang="en-US" sz="2400" dirty="0" err="1"/>
              <a:t>realitas</a:t>
            </a:r>
            <a:r>
              <a:rPr lang="en-US" sz="2400" dirty="0"/>
              <a:t> </a:t>
            </a:r>
            <a:r>
              <a:rPr lang="en-US" sz="2400" dirty="0" err="1"/>
              <a:t>kompleks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pemahaman</a:t>
            </a:r>
            <a:r>
              <a:rPr lang="en-US" sz="2400" dirty="0"/>
              <a:t> </a:t>
            </a:r>
            <a:r>
              <a:rPr lang="en-US" sz="2400" dirty="0" err="1"/>
              <a:t>makna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3. </a:t>
            </a:r>
            <a:r>
              <a:rPr lang="en-US" sz="2400" b="1" dirty="0" err="1"/>
              <a:t>Teknik</a:t>
            </a:r>
            <a:r>
              <a:rPr lang="en-US" sz="2400" b="1" dirty="0"/>
              <a:t> </a:t>
            </a:r>
            <a:r>
              <a:rPr lang="en-US" sz="2400" b="1" dirty="0" err="1"/>
              <a:t>Pengumpulan</a:t>
            </a:r>
            <a:r>
              <a:rPr lang="en-US" sz="2400" b="1" dirty="0"/>
              <a:t> data</a:t>
            </a:r>
          </a:p>
          <a:p>
            <a:pPr marL="0" indent="0">
              <a:buNone/>
            </a:pPr>
            <a:r>
              <a:rPr lang="en-US" sz="2400" dirty="0"/>
              <a:t>Participant observation, in depth, </a:t>
            </a:r>
            <a:r>
              <a:rPr lang="en-US" sz="2400" dirty="0" err="1"/>
              <a:t>dokumentasi</a:t>
            </a:r>
            <a:r>
              <a:rPr lang="en-US" sz="2400" dirty="0"/>
              <a:t>, </a:t>
            </a:r>
            <a:r>
              <a:rPr lang="en-US" sz="2400" dirty="0" err="1"/>
              <a:t>triangulasi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65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/>
              <a:t>Sambungan</a:t>
            </a:r>
            <a:r>
              <a:rPr lang="en-US" sz="2400" dirty="0"/>
              <a:t>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914400"/>
            <a:ext cx="4038600" cy="5211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4. </a:t>
            </a:r>
            <a:r>
              <a:rPr lang="en-US" sz="2400" b="1" dirty="0" err="1"/>
              <a:t>Intrumen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/>
              <a:t>Test, </a:t>
            </a:r>
            <a:r>
              <a:rPr lang="en-US" sz="2400" dirty="0" err="1"/>
              <a:t>angket</a:t>
            </a:r>
            <a:r>
              <a:rPr lang="en-US" sz="2400" dirty="0"/>
              <a:t>, </a:t>
            </a:r>
            <a:r>
              <a:rPr lang="en-US" sz="2400" dirty="0" err="1"/>
              <a:t>wawancara</a:t>
            </a:r>
            <a:r>
              <a:rPr lang="en-US" sz="2400" dirty="0"/>
              <a:t> </a:t>
            </a:r>
            <a:r>
              <a:rPr lang="en-US" sz="2400" dirty="0" err="1"/>
              <a:t>terstruktur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Instrumen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terstandar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5. </a:t>
            </a:r>
            <a:r>
              <a:rPr lang="en-US" sz="2400" b="1" dirty="0"/>
              <a:t>Data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Kuantitatif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pemhukuran</a:t>
            </a:r>
            <a:r>
              <a:rPr lang="en-US" sz="2400" dirty="0"/>
              <a:t> </a:t>
            </a:r>
            <a:r>
              <a:rPr lang="en-US" sz="2400" dirty="0" err="1"/>
              <a:t>variabel</a:t>
            </a:r>
            <a:r>
              <a:rPr lang="en-US" sz="2400" dirty="0"/>
              <a:t> yang </a:t>
            </a:r>
            <a:r>
              <a:rPr lang="en-US" sz="2400" dirty="0" err="1"/>
              <a:t>dioperasionalkan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914400"/>
            <a:ext cx="4038600" cy="52117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4. </a:t>
            </a:r>
            <a:r>
              <a:rPr lang="en-US" sz="2400" b="1" dirty="0" err="1"/>
              <a:t>Instrumen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Peneliti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r>
              <a:rPr lang="en-US" sz="2400" dirty="0"/>
              <a:t> (human  instrument)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Buka</a:t>
            </a:r>
            <a:r>
              <a:rPr lang="en-US" sz="2400" dirty="0"/>
              <a:t> </a:t>
            </a:r>
            <a:r>
              <a:rPr lang="en-US" sz="2400" dirty="0" err="1"/>
              <a:t>catatan</a:t>
            </a:r>
            <a:r>
              <a:rPr lang="en-US" sz="2400" dirty="0"/>
              <a:t>, tape recorder, camera, </a:t>
            </a:r>
            <a:r>
              <a:rPr lang="en-US" sz="2400" dirty="0" err="1"/>
              <a:t>handycam</a:t>
            </a:r>
            <a:r>
              <a:rPr lang="en-US" sz="2400" dirty="0"/>
              <a:t> </a:t>
            </a:r>
            <a:r>
              <a:rPr lang="en-US" sz="2400" dirty="0" err="1"/>
              <a:t>dll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5. </a:t>
            </a:r>
            <a:r>
              <a:rPr lang="en-US" sz="2400" b="1" dirty="0"/>
              <a:t>Data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Deskriptif</a:t>
            </a:r>
            <a:r>
              <a:rPr lang="en-US" sz="2400" dirty="0"/>
              <a:t> </a:t>
            </a:r>
            <a:r>
              <a:rPr lang="en-US" sz="2400" dirty="0" err="1"/>
              <a:t>kualitatif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Dokumen</a:t>
            </a:r>
            <a:r>
              <a:rPr lang="en-US" sz="2400" dirty="0"/>
              <a:t> </a:t>
            </a:r>
            <a:r>
              <a:rPr lang="en-US" sz="2400" dirty="0" err="1"/>
              <a:t>pribadi</a:t>
            </a:r>
            <a:r>
              <a:rPr lang="en-US" sz="2400" dirty="0"/>
              <a:t>, </a:t>
            </a:r>
            <a:r>
              <a:rPr lang="en-US" sz="2400" dirty="0" err="1"/>
              <a:t>catatan</a:t>
            </a:r>
            <a:r>
              <a:rPr lang="en-US" sz="2400" dirty="0"/>
              <a:t> </a:t>
            </a:r>
            <a:r>
              <a:rPr lang="en-US" sz="2400" dirty="0" err="1"/>
              <a:t>lapangan</a:t>
            </a:r>
            <a:r>
              <a:rPr lang="en-US" sz="2400" dirty="0"/>
              <a:t>, </a:t>
            </a:r>
            <a:r>
              <a:rPr lang="en-US" sz="2400" dirty="0" err="1"/>
              <a:t>ucapan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tindakan</a:t>
            </a:r>
            <a:r>
              <a:rPr lang="en-US" sz="2400" dirty="0"/>
              <a:t> </a:t>
            </a:r>
            <a:r>
              <a:rPr lang="en-US" sz="2400" dirty="0" err="1"/>
              <a:t>responden</a:t>
            </a:r>
            <a:r>
              <a:rPr lang="en-US" sz="2400" dirty="0"/>
              <a:t>, </a:t>
            </a:r>
            <a:r>
              <a:rPr lang="en-US" sz="2400" dirty="0" err="1"/>
              <a:t>dokumen</a:t>
            </a:r>
            <a:r>
              <a:rPr lang="en-US" sz="2400" dirty="0"/>
              <a:t> </a:t>
            </a:r>
            <a:r>
              <a:rPr lang="en-US" sz="2400" dirty="0" err="1"/>
              <a:t>dll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1220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/>
              <a:t>Sambungan</a:t>
            </a:r>
            <a:r>
              <a:rPr lang="en-US" sz="2400" dirty="0"/>
              <a:t>….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914400"/>
            <a:ext cx="4038600" cy="52117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6. </a:t>
            </a:r>
            <a:r>
              <a:rPr lang="en-US" sz="2400" b="1" dirty="0" err="1"/>
              <a:t>Sampel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Besar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Representatif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Sedapat</a:t>
            </a:r>
            <a:r>
              <a:rPr lang="en-US" sz="2400" dirty="0"/>
              <a:t> </a:t>
            </a:r>
            <a:r>
              <a:rPr lang="en-US" sz="2400" dirty="0" err="1"/>
              <a:t>mungkin</a:t>
            </a:r>
            <a:r>
              <a:rPr lang="en-US" sz="2400" dirty="0"/>
              <a:t> random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Ditentukan</a:t>
            </a:r>
            <a:r>
              <a:rPr lang="en-US" sz="2400" dirty="0"/>
              <a:t> </a:t>
            </a:r>
            <a:r>
              <a:rPr lang="en-US" sz="2400" dirty="0" err="1"/>
              <a:t>sejak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7. </a:t>
            </a:r>
            <a:r>
              <a:rPr lang="en-US" sz="2400" b="1" dirty="0" err="1"/>
              <a:t>Analisis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pengumpulan</a:t>
            </a:r>
            <a:r>
              <a:rPr lang="en-US" sz="2400" dirty="0"/>
              <a:t> data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Deduktif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statistik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menguji</a:t>
            </a:r>
            <a:r>
              <a:rPr lang="en-US" sz="2400" dirty="0"/>
              <a:t> </a:t>
            </a:r>
            <a:r>
              <a:rPr lang="en-US" sz="2400" dirty="0" err="1"/>
              <a:t>hipotesa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914400"/>
            <a:ext cx="4038600" cy="5211763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en-US" sz="2400" dirty="0"/>
              <a:t>6. </a:t>
            </a:r>
            <a:r>
              <a:rPr lang="en-US" sz="2400" b="1" dirty="0" err="1"/>
              <a:t>Sampel</a:t>
            </a:r>
            <a:endParaRPr lang="en-US" sz="2400" b="1" dirty="0"/>
          </a:p>
          <a:p>
            <a:pPr marL="525780" indent="-457200">
              <a:buFont typeface="+mj-lt"/>
              <a:buAutoNum type="alphaLcPeriod"/>
            </a:pPr>
            <a:r>
              <a:rPr lang="en-US" sz="2400" dirty="0"/>
              <a:t>Kecil </a:t>
            </a:r>
          </a:p>
          <a:p>
            <a:pPr marL="525780" indent="-457200">
              <a:buFont typeface="+mj-lt"/>
              <a:buAutoNum type="alphaLcPeriod"/>
            </a:pP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representatif</a:t>
            </a:r>
            <a:endParaRPr lang="en-US" sz="2400" dirty="0"/>
          </a:p>
          <a:p>
            <a:pPr marL="525780" indent="-457200">
              <a:buFont typeface="+mj-lt"/>
              <a:buAutoNum type="alphaLcPeriod"/>
            </a:pPr>
            <a:r>
              <a:rPr lang="en-US" sz="2400" dirty="0"/>
              <a:t>Purposive, </a:t>
            </a:r>
            <a:r>
              <a:rPr lang="en-US" sz="2400" dirty="0" err="1"/>
              <a:t>snowbll</a:t>
            </a:r>
            <a:endParaRPr lang="en-US" sz="2400" dirty="0"/>
          </a:p>
          <a:p>
            <a:pPr marL="525780" indent="-457200">
              <a:buFont typeface="+mj-lt"/>
              <a:buAutoNum type="alphaLcPeriod"/>
            </a:pP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proses </a:t>
            </a:r>
            <a:r>
              <a:rPr lang="en-US" sz="2400" dirty="0" err="1"/>
              <a:t>penelitian</a:t>
            </a:r>
            <a:endParaRPr lang="en-US" sz="2400" dirty="0"/>
          </a:p>
          <a:p>
            <a:pPr marL="525780" indent="-457200">
              <a:buFont typeface="+mj-lt"/>
              <a:buAutoNum type="alphaLcPeriod"/>
            </a:pPr>
            <a:endParaRPr lang="en-US" sz="2400" dirty="0"/>
          </a:p>
          <a:p>
            <a:pPr marL="68580" indent="0">
              <a:buNone/>
            </a:pPr>
            <a:r>
              <a:rPr lang="en-US" sz="2400" dirty="0"/>
              <a:t>7. </a:t>
            </a:r>
            <a:r>
              <a:rPr lang="en-US" sz="2400" b="1" dirty="0" err="1"/>
              <a:t>Analisis</a:t>
            </a:r>
            <a:endParaRPr lang="en-US" sz="2400" b="1" dirty="0"/>
          </a:p>
          <a:p>
            <a:pPr marL="525780" indent="-457200">
              <a:buFont typeface="+mj-lt"/>
              <a:buAutoNum type="alphaLcPeriod"/>
            </a:pPr>
            <a:r>
              <a:rPr lang="en-US" sz="2400" dirty="0" err="1"/>
              <a:t>Terus</a:t>
            </a:r>
            <a:r>
              <a:rPr lang="en-US" sz="2400" dirty="0"/>
              <a:t> </a:t>
            </a:r>
            <a:r>
              <a:rPr lang="en-US" sz="2400" dirty="0" err="1"/>
              <a:t>menerus</a:t>
            </a:r>
            <a:r>
              <a:rPr lang="en-US" sz="2400" dirty="0"/>
              <a:t> </a:t>
            </a:r>
            <a:r>
              <a:rPr lang="en-US" sz="2400" dirty="0" err="1"/>
              <a:t>sejak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akhir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endParaRPr lang="en-US" sz="2400" dirty="0"/>
          </a:p>
          <a:p>
            <a:pPr marL="525780" indent="-457200">
              <a:buFont typeface="+mj-lt"/>
              <a:buAutoNum type="alphaLcPeriod"/>
            </a:pPr>
            <a:r>
              <a:rPr lang="en-US" sz="2400" dirty="0" err="1"/>
              <a:t>Induktif</a:t>
            </a:r>
            <a:endParaRPr lang="en-US" sz="2400" dirty="0"/>
          </a:p>
          <a:p>
            <a:pPr marL="525780" indent="-457200">
              <a:buFont typeface="+mj-lt"/>
              <a:buAutoNum type="alphaLcPeriod"/>
            </a:pPr>
            <a:r>
              <a:rPr lang="en-US" sz="2400" dirty="0" err="1"/>
              <a:t>Mencari</a:t>
            </a:r>
            <a:r>
              <a:rPr lang="en-US" sz="2400" dirty="0"/>
              <a:t> </a:t>
            </a:r>
            <a:r>
              <a:rPr lang="en-US" sz="2400" dirty="0" err="1"/>
              <a:t>pola</a:t>
            </a:r>
            <a:r>
              <a:rPr lang="en-US" sz="2400" dirty="0"/>
              <a:t>, model, </a:t>
            </a:r>
            <a:r>
              <a:rPr lang="en-US" sz="2400" dirty="0" err="1"/>
              <a:t>thema</a:t>
            </a:r>
            <a:r>
              <a:rPr lang="en-US" sz="2400" dirty="0"/>
              <a:t>, </a:t>
            </a:r>
            <a:r>
              <a:rPr lang="en-US" sz="2400" dirty="0" err="1"/>
              <a:t>teori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3014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/>
              <a:t>Sambungan</a:t>
            </a:r>
            <a:r>
              <a:rPr lang="en-US" sz="2400" dirty="0"/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762000"/>
            <a:ext cx="4038600" cy="53641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8. </a:t>
            </a:r>
            <a:r>
              <a:rPr lang="en-US" sz="2400" b="1" dirty="0" err="1"/>
              <a:t>Hubungan</a:t>
            </a:r>
            <a:r>
              <a:rPr lang="en-US" sz="2400" b="1" dirty="0"/>
              <a:t> </a:t>
            </a:r>
            <a:r>
              <a:rPr lang="en-US" sz="2400" b="1" dirty="0" err="1"/>
              <a:t>dngn</a:t>
            </a:r>
            <a:r>
              <a:rPr lang="en-US" sz="2400" dirty="0"/>
              <a:t> </a:t>
            </a:r>
            <a:r>
              <a:rPr lang="en-US" sz="2400" b="1" dirty="0" err="1"/>
              <a:t>responden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Dibuat</a:t>
            </a:r>
            <a:r>
              <a:rPr lang="en-US" sz="2400" dirty="0"/>
              <a:t> </a:t>
            </a:r>
            <a:r>
              <a:rPr lang="en-US" sz="2400" dirty="0" err="1"/>
              <a:t>berjarak</a:t>
            </a:r>
            <a:r>
              <a:rPr lang="en-US" sz="2400" dirty="0"/>
              <a:t>, </a:t>
            </a:r>
            <a:r>
              <a:rPr lang="en-US" sz="2400" dirty="0" err="1"/>
              <a:t>bahkan</a:t>
            </a:r>
            <a:r>
              <a:rPr lang="en-US" sz="2400" dirty="0"/>
              <a:t> </a:t>
            </a:r>
            <a:r>
              <a:rPr lang="en-US" sz="2400" dirty="0" err="1"/>
              <a:t>sering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kontak</a:t>
            </a:r>
            <a:r>
              <a:rPr lang="en-US" sz="2400" dirty="0"/>
              <a:t> </a:t>
            </a:r>
            <a:r>
              <a:rPr lang="en-US" sz="2400" dirty="0" err="1"/>
              <a:t>supaya</a:t>
            </a:r>
            <a:r>
              <a:rPr lang="en-US" sz="2400" dirty="0"/>
              <a:t> </a:t>
            </a:r>
            <a:r>
              <a:rPr lang="en-US" sz="2400" dirty="0" err="1"/>
              <a:t>obyektif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peneliti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responden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pendek</a:t>
            </a:r>
            <a:r>
              <a:rPr lang="en-US" sz="2400" dirty="0"/>
              <a:t>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hipotesis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dibuktikan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9. </a:t>
            </a:r>
            <a:r>
              <a:rPr lang="en-US" sz="2400" b="1" dirty="0" err="1"/>
              <a:t>Kapan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r>
              <a:rPr lang="en-US" sz="2400" b="1" dirty="0"/>
              <a:t> </a:t>
            </a:r>
            <a:r>
              <a:rPr lang="en-US" sz="2400" b="1" dirty="0" err="1"/>
              <a:t>dianggap</a:t>
            </a:r>
            <a:r>
              <a:rPr lang="en-US" sz="2400" b="1" dirty="0"/>
              <a:t> </a:t>
            </a:r>
            <a:r>
              <a:rPr lang="en-US" sz="2400" b="1" dirty="0" err="1"/>
              <a:t>selesai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yang </a:t>
            </a:r>
            <a:r>
              <a:rPr lang="en-US" sz="2400" dirty="0" err="1"/>
              <a:t>direncanakan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di </a:t>
            </a:r>
            <a:r>
              <a:rPr lang="en-US" sz="2400" dirty="0" err="1"/>
              <a:t>selesaikan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762000"/>
            <a:ext cx="4038600" cy="53641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8. </a:t>
            </a:r>
            <a:r>
              <a:rPr lang="en-US" sz="2400" b="1" dirty="0" err="1"/>
              <a:t>Hubungan</a:t>
            </a:r>
            <a:r>
              <a:rPr lang="en-US" sz="2400" b="1" dirty="0"/>
              <a:t> </a:t>
            </a:r>
            <a:r>
              <a:rPr lang="en-US" sz="2400" b="1" dirty="0" err="1"/>
              <a:t>dngn</a:t>
            </a:r>
            <a:r>
              <a:rPr lang="en-US" sz="2400" b="1" dirty="0"/>
              <a:t> </a:t>
            </a:r>
            <a:r>
              <a:rPr lang="en-US" sz="2400" b="1" dirty="0" err="1"/>
              <a:t>responden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Empati</a:t>
            </a:r>
            <a:r>
              <a:rPr lang="en-US" sz="2400" dirty="0"/>
              <a:t>, </a:t>
            </a:r>
            <a:r>
              <a:rPr lang="en-US" sz="2400" dirty="0" err="1"/>
              <a:t>akrab</a:t>
            </a:r>
            <a:r>
              <a:rPr lang="en-US" sz="2400" dirty="0"/>
              <a:t> </a:t>
            </a:r>
            <a:r>
              <a:rPr lang="en-US" sz="2400" dirty="0" err="1"/>
              <a:t>supaya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pemahaman</a:t>
            </a:r>
            <a:r>
              <a:rPr lang="en-US" sz="2400" dirty="0"/>
              <a:t> yang </a:t>
            </a:r>
            <a:r>
              <a:rPr lang="en-US" sz="2400" dirty="0" err="1"/>
              <a:t>mendalam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bahkan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guru, </a:t>
            </a:r>
            <a:r>
              <a:rPr lang="en-US" sz="2400" dirty="0" err="1"/>
              <a:t>konsultan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Jangka</a:t>
            </a:r>
            <a:r>
              <a:rPr lang="en-US" sz="2400" dirty="0"/>
              <a:t> lama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datanya</a:t>
            </a:r>
            <a:r>
              <a:rPr lang="en-US" sz="2400" dirty="0"/>
              <a:t> </a:t>
            </a:r>
            <a:r>
              <a:rPr lang="en-US" sz="2400" dirty="0" err="1"/>
              <a:t>jenuh</a:t>
            </a:r>
            <a:r>
              <a:rPr lang="en-US" sz="2400" dirty="0"/>
              <a:t>,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ditemukan</a:t>
            </a:r>
            <a:r>
              <a:rPr lang="en-US" sz="2400" dirty="0"/>
              <a:t> </a:t>
            </a:r>
            <a:r>
              <a:rPr lang="en-US" sz="2400" dirty="0" err="1"/>
              <a:t>hipotesis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9. </a:t>
            </a:r>
            <a:r>
              <a:rPr lang="en-US" sz="2400" b="1" dirty="0" err="1"/>
              <a:t>Kapan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r>
              <a:rPr lang="en-US" sz="2400" b="1" dirty="0"/>
              <a:t> </a:t>
            </a:r>
            <a:r>
              <a:rPr lang="en-US" sz="2400" b="1" dirty="0" err="1"/>
              <a:t>dianggap</a:t>
            </a:r>
            <a:r>
              <a:rPr lang="en-US" sz="2400" b="1" dirty="0"/>
              <a:t> </a:t>
            </a:r>
            <a:r>
              <a:rPr lang="en-US" sz="2400" b="1" dirty="0" err="1"/>
              <a:t>selesai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yang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jenuh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7368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/>
              <a:t>Sambungan</a:t>
            </a:r>
            <a:r>
              <a:rPr lang="en-US" sz="2400" dirty="0"/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838200"/>
            <a:ext cx="4038600" cy="5791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10. </a:t>
            </a:r>
            <a:r>
              <a:rPr lang="en-US" sz="2400" b="1" dirty="0" err="1"/>
              <a:t>Usulan</a:t>
            </a:r>
            <a:r>
              <a:rPr lang="en-US" sz="2400" b="1" dirty="0"/>
              <a:t> </a:t>
            </a:r>
            <a:r>
              <a:rPr lang="en-US" sz="2400" b="1" dirty="0" err="1"/>
              <a:t>desain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rinci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Literatur</a:t>
            </a:r>
            <a:r>
              <a:rPr lang="en-US" sz="2400" dirty="0"/>
              <a:t> yang </a:t>
            </a:r>
            <a:r>
              <a:rPr lang="en-US" sz="2400" dirty="0" err="1"/>
              <a:t>berhubungan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varibel</a:t>
            </a:r>
            <a:r>
              <a:rPr lang="en-US" sz="2400" dirty="0"/>
              <a:t> yang </a:t>
            </a:r>
            <a:r>
              <a:rPr lang="en-US" sz="2400" dirty="0" err="1"/>
              <a:t>diteliti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Prosedur</a:t>
            </a:r>
            <a:r>
              <a:rPr lang="en-US" sz="2400" dirty="0"/>
              <a:t> </a:t>
            </a:r>
            <a:r>
              <a:rPr lang="en-US" sz="2400" dirty="0" err="1"/>
              <a:t>yng</a:t>
            </a:r>
            <a:r>
              <a:rPr lang="en-US" sz="2400" dirty="0"/>
              <a:t> </a:t>
            </a:r>
            <a:r>
              <a:rPr lang="en-US" sz="2400" dirty="0" err="1"/>
              <a:t>spesifik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rinci</a:t>
            </a:r>
            <a:r>
              <a:rPr lang="en-US" sz="2400" dirty="0"/>
              <a:t> </a:t>
            </a:r>
            <a:r>
              <a:rPr lang="en-US" sz="2400" dirty="0" err="1"/>
              <a:t>langkah-langkahnya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dirumuskan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spesifik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jelas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Hipotesis</a:t>
            </a:r>
            <a:r>
              <a:rPr lang="en-US" sz="2400" dirty="0"/>
              <a:t> </a:t>
            </a:r>
            <a:r>
              <a:rPr lang="en-US" sz="2400" dirty="0" err="1"/>
              <a:t>dirumuskan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jelas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Ditulis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rinci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jelas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terjun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lapangan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838200"/>
            <a:ext cx="4038600" cy="5715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/>
              <a:t>10</a:t>
            </a:r>
            <a:r>
              <a:rPr lang="en-US" sz="2400" b="1" dirty="0"/>
              <a:t>. </a:t>
            </a:r>
            <a:r>
              <a:rPr lang="en-US" sz="2400" b="1" dirty="0" err="1"/>
              <a:t>Usulan</a:t>
            </a:r>
            <a:r>
              <a:rPr lang="en-US" sz="2400" b="1" dirty="0"/>
              <a:t> </a:t>
            </a:r>
            <a:r>
              <a:rPr lang="en-US" sz="2400" b="1" dirty="0" err="1"/>
              <a:t>desain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Singkat</a:t>
            </a:r>
            <a:r>
              <a:rPr lang="en-US" sz="2400" dirty="0"/>
              <a:t>,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sementara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Literatur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sementara</a:t>
            </a:r>
            <a:r>
              <a:rPr lang="en-US" sz="2400" dirty="0"/>
              <a:t>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pegangan</a:t>
            </a:r>
            <a:r>
              <a:rPr lang="en-US" sz="2400" dirty="0"/>
              <a:t> </a:t>
            </a:r>
            <a:r>
              <a:rPr lang="en-US" sz="2400" dirty="0" err="1"/>
              <a:t>utama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Prosedur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merencanakan</a:t>
            </a:r>
            <a:r>
              <a:rPr lang="en-US" sz="2400" dirty="0"/>
              <a:t> tour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sementara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ditemukan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studi</a:t>
            </a:r>
            <a:r>
              <a:rPr lang="en-US" sz="2400" dirty="0"/>
              <a:t> </a:t>
            </a:r>
            <a:r>
              <a:rPr lang="en-US" sz="2400" dirty="0" err="1"/>
              <a:t>pendahuluan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dirumuskan</a:t>
            </a:r>
            <a:r>
              <a:rPr lang="en-US" sz="2400" dirty="0"/>
              <a:t> </a:t>
            </a:r>
            <a:r>
              <a:rPr lang="en-US" sz="2400" dirty="0" err="1"/>
              <a:t>hipotesisi</a:t>
            </a:r>
            <a:r>
              <a:rPr lang="en-US" sz="2400" dirty="0"/>
              <a:t>,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justru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menemukan</a:t>
            </a:r>
            <a:r>
              <a:rPr lang="en-US" sz="2400" dirty="0"/>
              <a:t> </a:t>
            </a:r>
            <a:r>
              <a:rPr lang="en-US" sz="2400" dirty="0" err="1"/>
              <a:t>hipotesis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Fokus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ditetapkan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diperoleh</a:t>
            </a:r>
            <a:r>
              <a:rPr lang="en-US" sz="2400" dirty="0"/>
              <a:t> data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lapangan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4344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/>
              <a:t>Sambungan</a:t>
            </a:r>
            <a:r>
              <a:rPr lang="en-US" sz="2400" dirty="0"/>
              <a:t>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11. </a:t>
            </a:r>
            <a:r>
              <a:rPr lang="en-US" sz="2400" b="1" dirty="0" err="1"/>
              <a:t>Kepercayaan</a:t>
            </a:r>
            <a:r>
              <a:rPr lang="en-US" sz="2400" b="1" dirty="0"/>
              <a:t> </a:t>
            </a:r>
            <a:r>
              <a:rPr lang="en-US" sz="2400" b="1" dirty="0" err="1"/>
              <a:t>terhadap</a:t>
            </a:r>
            <a:r>
              <a:rPr lang="en-US" sz="2400" b="1" dirty="0"/>
              <a:t> </a:t>
            </a:r>
            <a:r>
              <a:rPr lang="en-US" sz="2400" b="1" dirty="0" err="1"/>
              <a:t>hasil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Pengujian</a:t>
            </a:r>
            <a:r>
              <a:rPr lang="en-US" sz="2400" dirty="0"/>
              <a:t> </a:t>
            </a:r>
            <a:r>
              <a:rPr lang="en-US" sz="2400" dirty="0" err="1"/>
              <a:t>validitas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reliabilitas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11. </a:t>
            </a:r>
            <a:r>
              <a:rPr lang="en-US" sz="2400" b="1" dirty="0" err="1"/>
              <a:t>Kepercayaan</a:t>
            </a:r>
            <a:r>
              <a:rPr lang="en-US" sz="2400" b="1" dirty="0"/>
              <a:t> </a:t>
            </a:r>
            <a:r>
              <a:rPr lang="en-US" sz="2400" b="1" dirty="0" err="1"/>
              <a:t>terhadap</a:t>
            </a:r>
            <a:r>
              <a:rPr lang="en-US" sz="2400" b="1" dirty="0"/>
              <a:t> </a:t>
            </a:r>
            <a:r>
              <a:rPr lang="en-US" sz="2400" b="1" dirty="0" err="1"/>
              <a:t>hasil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endParaRPr lang="en-US" sz="2400" b="1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Pengujian</a:t>
            </a:r>
            <a:r>
              <a:rPr lang="en-US" sz="2400" dirty="0"/>
              <a:t> </a:t>
            </a:r>
            <a:r>
              <a:rPr lang="en-US" sz="2400" dirty="0" err="1"/>
              <a:t>kredibilitas</a:t>
            </a:r>
            <a:r>
              <a:rPr lang="en-US" sz="2400" dirty="0"/>
              <a:t>, </a:t>
            </a:r>
            <a:r>
              <a:rPr lang="en-US" sz="2400" dirty="0" err="1"/>
              <a:t>depenabilitas</a:t>
            </a:r>
            <a:r>
              <a:rPr lang="en-US" sz="2400" dirty="0"/>
              <a:t>, proses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53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Contoh</a:t>
            </a:r>
            <a:r>
              <a:rPr lang="en-US" dirty="0"/>
              <a:t>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1676400"/>
            <a:ext cx="3419856" cy="4343400"/>
          </a:xfrm>
        </p:spPr>
        <p:txBody>
          <a:bodyPr/>
          <a:lstStyle/>
          <a:p>
            <a:pPr marL="68580" indent="0">
              <a:buNone/>
            </a:pPr>
            <a:r>
              <a:rPr lang="en-US" dirty="0" err="1"/>
              <a:t>Implementasi</a:t>
            </a:r>
            <a:r>
              <a:rPr lang="en-US" dirty="0"/>
              <a:t> Customer Relationship Management </a:t>
            </a:r>
            <a:r>
              <a:rPr lang="en-US" dirty="0" err="1"/>
              <a:t>Pada</a:t>
            </a:r>
            <a:r>
              <a:rPr lang="en-US" dirty="0"/>
              <a:t> PT X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1676400"/>
            <a:ext cx="3419856" cy="4343400"/>
          </a:xfrm>
        </p:spPr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err="1"/>
              <a:t>Penataan</a:t>
            </a:r>
            <a:r>
              <a:rPr lang="en-US" dirty="0"/>
              <a:t> </a:t>
            </a:r>
            <a:r>
              <a:rPr lang="en-US" dirty="0" err="1"/>
              <a:t>ulang</a:t>
            </a:r>
            <a:r>
              <a:rPr lang="en-US" dirty="0"/>
              <a:t> proses </a:t>
            </a:r>
            <a:r>
              <a:rPr lang="en-US" dirty="0" err="1"/>
              <a:t>bisnis</a:t>
            </a:r>
            <a:r>
              <a:rPr lang="en-US" dirty="0"/>
              <a:t> &amp;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pelanggan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kompetitif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err="1"/>
              <a:t>Desain</a:t>
            </a:r>
            <a:r>
              <a:rPr lang="en-US" dirty="0"/>
              <a:t>: CRM</a:t>
            </a:r>
          </a:p>
          <a:p>
            <a:pPr>
              <a:buFont typeface="Arial" pitchFamily="34" charset="0"/>
              <a:buChar char="•"/>
            </a:pPr>
            <a:r>
              <a:rPr lang="en-US" dirty="0" err="1"/>
              <a:t>Pengertian</a:t>
            </a:r>
            <a:r>
              <a:rPr lang="en-US" dirty="0"/>
              <a:t> CRM: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dirty="0" err="1"/>
              <a:t>Elemen</a:t>
            </a:r>
            <a:r>
              <a:rPr lang="en-US" dirty="0"/>
              <a:t> CRM</a:t>
            </a:r>
          </a:p>
          <a:p>
            <a:pPr>
              <a:buFont typeface="Arial" pitchFamily="34" charset="0"/>
              <a:buChar char="•"/>
            </a:pP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err="1"/>
              <a:t>Implementasi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testing</a:t>
            </a:r>
          </a:p>
        </p:txBody>
      </p:sp>
    </p:spTree>
    <p:extLst>
      <p:ext uri="{BB962C8B-B14F-4D97-AF65-F5344CB8AC3E}">
        <p14:creationId xmlns:p14="http://schemas.microsoft.com/office/powerpoint/2010/main" val="1497519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51338"/>
            <a:ext cx="7024744" cy="367862"/>
          </a:xfrm>
        </p:spPr>
        <p:txBody>
          <a:bodyPr>
            <a:noAutofit/>
          </a:bodyPr>
          <a:lstStyle/>
          <a:p>
            <a:r>
              <a:rPr lang="en-US" sz="2400" dirty="0" err="1"/>
              <a:t>Contoh</a:t>
            </a:r>
            <a:r>
              <a:rPr lang="en-US" sz="2400"/>
              <a:t> 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1403131"/>
            <a:ext cx="3419856" cy="4403309"/>
          </a:xfrm>
        </p:spPr>
        <p:txBody>
          <a:bodyPr/>
          <a:lstStyle/>
          <a:p>
            <a:pPr marL="68580" indent="0">
              <a:buNone/>
            </a:pPr>
            <a:r>
              <a:rPr lang="en-US" dirty="0" err="1"/>
              <a:t>Implemantasi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Wireless </a:t>
            </a:r>
            <a:r>
              <a:rPr lang="en-US" dirty="0" err="1"/>
              <a:t>ApplicationProtocol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Pengontrol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Inventory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1371600"/>
            <a:ext cx="3419856" cy="4434839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inventory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agen-agen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letaknya</a:t>
            </a:r>
            <a:r>
              <a:rPr lang="en-US" dirty="0"/>
              <a:t> </a:t>
            </a:r>
            <a:r>
              <a:rPr lang="en-US" dirty="0" err="1"/>
              <a:t>tersebar</a:t>
            </a:r>
            <a:endParaRPr lang="en-US" dirty="0"/>
          </a:p>
          <a:p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: </a:t>
            </a:r>
            <a:r>
              <a:rPr lang="en-US" dirty="0" err="1"/>
              <a:t>mahal</a:t>
            </a:r>
            <a:r>
              <a:rPr lang="en-US" dirty="0"/>
              <a:t> &amp; </a:t>
            </a:r>
            <a:r>
              <a:rPr lang="en-US" dirty="0" err="1"/>
              <a:t>tidak</a:t>
            </a:r>
            <a:r>
              <a:rPr lang="en-US" dirty="0"/>
              <a:t> real time</a:t>
            </a:r>
          </a:p>
          <a:p>
            <a:r>
              <a:rPr lang="en-US" dirty="0" err="1"/>
              <a:t>Solusinya</a:t>
            </a:r>
            <a:r>
              <a:rPr lang="en-US" dirty="0"/>
              <a:t> : WAP</a:t>
            </a:r>
          </a:p>
          <a:p>
            <a:r>
              <a:rPr lang="en-US" dirty="0" err="1"/>
              <a:t>Definisi</a:t>
            </a:r>
            <a:r>
              <a:rPr lang="en-US" dirty="0"/>
              <a:t> WAP</a:t>
            </a:r>
          </a:p>
          <a:p>
            <a:r>
              <a:rPr lang="en-US" dirty="0"/>
              <a:t>Model WAP</a:t>
            </a:r>
          </a:p>
          <a:p>
            <a:r>
              <a:rPr lang="en-US" dirty="0" err="1"/>
              <a:t>Jaringan</a:t>
            </a:r>
            <a:r>
              <a:rPr lang="en-US" dirty="0"/>
              <a:t> WAP</a:t>
            </a:r>
          </a:p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endParaRPr lang="en-US" dirty="0"/>
          </a:p>
          <a:p>
            <a:r>
              <a:rPr lang="en-US" dirty="0" err="1"/>
              <a:t>Perancangan</a:t>
            </a:r>
            <a:endParaRPr lang="en-US" dirty="0"/>
          </a:p>
          <a:p>
            <a:r>
              <a:rPr lang="en-US" dirty="0" err="1"/>
              <a:t>Implementasi</a:t>
            </a:r>
            <a:r>
              <a:rPr lang="en-US" dirty="0"/>
              <a:t> &amp; testing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1861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1168</TotalTime>
  <Words>533</Words>
  <Application>Microsoft Macintosh PowerPoint</Application>
  <PresentationFormat>On-screen Show (4:3)</PresentationFormat>
  <Paragraphs>129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2</vt:lpstr>
      <vt:lpstr>Austin</vt:lpstr>
      <vt:lpstr>PROSES PENELITIAN</vt:lpstr>
      <vt:lpstr>KARAKTERISTIK METODE KUANTITAIF DAN KUALITATIF</vt:lpstr>
      <vt:lpstr>Sambungan……..</vt:lpstr>
      <vt:lpstr>Sambungan…..</vt:lpstr>
      <vt:lpstr>Sambungan…. </vt:lpstr>
      <vt:lpstr>Sambungan….</vt:lpstr>
      <vt:lpstr>Sambungan….</vt:lpstr>
      <vt:lpstr>Sambungan…..</vt:lpstr>
      <vt:lpstr>Contoh :</vt:lpstr>
      <vt:lpstr>Contoh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Nafisah</dc:creator>
  <cp:lastModifiedBy>Microsoft Office User</cp:lastModifiedBy>
  <cp:revision>20</cp:revision>
  <cp:lastPrinted>2016-10-03T09:32:02Z</cp:lastPrinted>
  <dcterms:created xsi:type="dcterms:W3CDTF">2014-09-30T13:15:06Z</dcterms:created>
  <dcterms:modified xsi:type="dcterms:W3CDTF">2025-10-08T10:00:43Z</dcterms:modified>
</cp:coreProperties>
</file>